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9"/>
  </p:notesMasterIdLst>
  <p:handoutMasterIdLst>
    <p:handoutMasterId r:id="rId60"/>
  </p:handoutMasterIdLst>
  <p:sldIdLst>
    <p:sldId id="256" r:id="rId3"/>
    <p:sldId id="280" r:id="rId4"/>
    <p:sldId id="332" r:id="rId5"/>
    <p:sldId id="327" r:id="rId6"/>
    <p:sldId id="281" r:id="rId7"/>
    <p:sldId id="517" r:id="rId8"/>
    <p:sldId id="267" r:id="rId9"/>
    <p:sldId id="514" r:id="rId10"/>
    <p:sldId id="494" r:id="rId11"/>
    <p:sldId id="436" r:id="rId12"/>
    <p:sldId id="518" r:id="rId13"/>
    <p:sldId id="515" r:id="rId14"/>
    <p:sldId id="516" r:id="rId15"/>
    <p:sldId id="520" r:id="rId16"/>
    <p:sldId id="476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9" r:id="rId25"/>
    <p:sldId id="530" r:id="rId26"/>
    <p:sldId id="531" r:id="rId27"/>
    <p:sldId id="532" r:id="rId28"/>
    <p:sldId id="533" r:id="rId29"/>
    <p:sldId id="535" r:id="rId30"/>
    <p:sldId id="534" r:id="rId31"/>
    <p:sldId id="536" r:id="rId32"/>
    <p:sldId id="538" r:id="rId33"/>
    <p:sldId id="537" r:id="rId34"/>
    <p:sldId id="539" r:id="rId35"/>
    <p:sldId id="542" r:id="rId36"/>
    <p:sldId id="544" r:id="rId37"/>
    <p:sldId id="545" r:id="rId38"/>
    <p:sldId id="543" r:id="rId39"/>
    <p:sldId id="546" r:id="rId40"/>
    <p:sldId id="540" r:id="rId41"/>
    <p:sldId id="541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427" r:id="rId52"/>
    <p:sldId id="428" r:id="rId53"/>
    <p:sldId id="474" r:id="rId54"/>
    <p:sldId id="462" r:id="rId55"/>
    <p:sldId id="475" r:id="rId56"/>
    <p:sldId id="463" r:id="rId57"/>
    <p:sldId id="43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6715" autoAdjust="0"/>
  </p:normalViewPr>
  <p:slideViewPr>
    <p:cSldViewPr>
      <p:cViewPr varScale="1">
        <p:scale>
          <a:sx n="105" d="100"/>
          <a:sy n="105" d="100"/>
        </p:scale>
        <p:origin x="55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1/6/2015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1/6/2015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開發技巧實戰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入門篇 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HighChart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：完美網頁圖表整合篇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+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Entity Framework 6 (ORM)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全文檢索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3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0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2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4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9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24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71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4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7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3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本章節的內容會延續前一個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的知識與內容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如果對前一章節不熟悉的話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可以在</a:t>
            </a:r>
            <a:r>
              <a:rPr lang="en-US" altLang="zh-TW" dirty="0" err="1" smtClean="0"/>
              <a:t>Yoube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Slideshare</a:t>
            </a:r>
            <a:r>
              <a:rPr lang="zh-TW" altLang="en-US" dirty="0" smtClean="0"/>
              <a:t>找到文件與教學錄影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55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39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04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03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6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7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0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8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6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3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Hightchart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是位處於北歐挪威的一家小公司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Highsoft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所開發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這家公司只有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名員工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位是工程師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下載</a:t>
            </a:r>
            <a:r>
              <a:rPr lang="en-US" altLang="zh-TW" dirty="0" err="1" smtClean="0"/>
              <a:t>Hightcharts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再把它的的</a:t>
            </a:r>
            <a:r>
              <a:rPr lang="en-US" altLang="zh-TW" dirty="0" err="1" smtClean="0"/>
              <a:t>javascripts</a:t>
            </a:r>
            <a:r>
              <a:rPr lang="zh-TW" altLang="en-US" dirty="0" smtClean="0"/>
              <a:t>全部都</a:t>
            </a:r>
            <a:r>
              <a:rPr lang="en-US" altLang="zh-TW" dirty="0" smtClean="0"/>
              <a:t>include</a:t>
            </a:r>
            <a:r>
              <a:rPr lang="zh-TW" altLang="en-US" dirty="0" smtClean="0"/>
              <a:t>到專案中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51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50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8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5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8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5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74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0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253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4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7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95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1/6/2015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com/download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z/elasticsearch-he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stackexchang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200/_searc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:9200/stackoverflow/post/_search" TargetMode="External"/><Relationship Id="rId4" Type="http://schemas.openxmlformats.org/officeDocument/2006/relationships/hyperlink" Target="http://localhost:9200/stackoverflow/_search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org/guide/en/elasticsearch/reference/current/query-dsl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org/guide/en/elasticsearch/client/javascript-api/current/browser-builds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AngularJS</a:t>
            </a:r>
            <a:r>
              <a:rPr lang="en-US" dirty="0"/>
              <a:t> + </a:t>
            </a:r>
            <a:r>
              <a:rPr lang="en-US" dirty="0" err="1" smtClean="0"/>
              <a:t>Asp.Net</a:t>
            </a:r>
            <a:r>
              <a:rPr lang="en-US" dirty="0" smtClean="0"/>
              <a:t> Web </a:t>
            </a:r>
            <a:r>
              <a:rPr lang="en-US" dirty="0" err="1" smtClean="0"/>
              <a:t>Api</a:t>
            </a:r>
            <a:r>
              <a:rPr lang="en-US" dirty="0" smtClean="0"/>
              <a:t>,  </a:t>
            </a:r>
            <a:r>
              <a:rPr lang="en-US" dirty="0" err="1" smtClean="0"/>
              <a:t>Signalr</a:t>
            </a:r>
            <a:r>
              <a:rPr lang="en-US" dirty="0" smtClean="0"/>
              <a:t>, EF</a:t>
            </a:r>
            <a:r>
              <a:rPr lang="en-US" sz="4400" dirty="0" smtClean="0"/>
              <a:t>6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 +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Elasticsearch</a:t>
            </a:r>
            <a:r>
              <a:rPr lang="en-US" dirty="0" smtClean="0"/>
              <a:t>：</a:t>
            </a:r>
            <a:r>
              <a:rPr lang="zh-TW" altLang="en-US" dirty="0" smtClean="0"/>
              <a:t>前後端整合</a:t>
            </a:r>
            <a:r>
              <a:rPr lang="zh-TW" altLang="en-US" dirty="0"/>
              <a:t>篇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開發技巧</a:t>
            </a:r>
            <a:r>
              <a:rPr lang="zh-TW" altLang="en-US" dirty="0" smtClean="0"/>
              <a:t>實戰系列</a:t>
            </a:r>
            <a:r>
              <a:rPr lang="en-US" altLang="zh-TW" dirty="0" smtClean="0"/>
              <a:t>(6/6)</a:t>
            </a:r>
            <a:r>
              <a:rPr lang="zh-TW" altLang="en-US" dirty="0" smtClean="0"/>
              <a:t> </a:t>
            </a:r>
            <a:r>
              <a:rPr lang="en-US" altLang="zh-TW" dirty="0"/>
              <a:t>-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前後端整合</a:t>
            </a:r>
            <a:endParaRPr lang="en-US" altLang="zh-TW" dirty="0" smtClean="0"/>
          </a:p>
          <a:p>
            <a:r>
              <a:rPr lang="zh-TW" altLang="en-US" dirty="0" smtClean="0"/>
              <a:t>講師</a:t>
            </a:r>
            <a:r>
              <a:rPr lang="en-US" altLang="zh-TW" dirty="0" smtClean="0"/>
              <a:t>: </a:t>
            </a:r>
            <a:r>
              <a:rPr lang="zh-TW" altLang="en-US" dirty="0" smtClean="0"/>
              <a:t>郭二文 </a:t>
            </a:r>
            <a:r>
              <a:rPr lang="en-US" altLang="zh-TW" dirty="0" smtClean="0"/>
              <a:t>(erhwenkuo@gmail.com)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ElasticWho</a:t>
            </a:r>
            <a:r>
              <a:rPr lang="en-US" dirty="0"/>
              <a:t>?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ElasticSearch</a:t>
            </a:r>
            <a:r>
              <a:rPr lang="en-US" sz="2400" dirty="0">
                <a:solidFill>
                  <a:schemeClr val="tx1"/>
                </a:solidFill>
              </a:rPr>
              <a:t> is a flexible and powerful </a:t>
            </a:r>
            <a:r>
              <a:rPr lang="en-US" sz="2400" dirty="0">
                <a:solidFill>
                  <a:srgbClr val="FFC000"/>
                </a:solidFill>
              </a:rPr>
              <a:t>open source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rgbClr val="0070C0"/>
                </a:solidFill>
              </a:rPr>
              <a:t>distributed real-time </a:t>
            </a:r>
            <a:r>
              <a:rPr lang="en-US" sz="2400" dirty="0">
                <a:solidFill>
                  <a:srgbClr val="0070C0"/>
                </a:solidFill>
              </a:rPr>
              <a:t>search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FF6699"/>
                </a:solidFill>
              </a:rPr>
              <a:t>analytics </a:t>
            </a:r>
            <a:r>
              <a:rPr lang="en-US" sz="2400" dirty="0" smtClean="0">
                <a:solidFill>
                  <a:srgbClr val="FF6699"/>
                </a:solidFill>
              </a:rPr>
              <a:t>engine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Features: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Real time analytics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Distributed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High availability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Multi tenant architecture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Full </a:t>
            </a:r>
            <a:r>
              <a:rPr lang="en-US" sz="2200" dirty="0" smtClean="0">
                <a:solidFill>
                  <a:schemeClr val="tx1"/>
                </a:solidFill>
              </a:rPr>
              <a:t>text index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Document oriented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Schema free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RESTful</a:t>
            </a:r>
            <a:r>
              <a:rPr lang="en-US" sz="2200" dirty="0">
                <a:solidFill>
                  <a:schemeClr val="tx1"/>
                </a:solidFill>
              </a:rPr>
              <a:t> API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Per-operation persistence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圖片 5" descr="nhn_nelo2_elasticsearch_topologi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4017" y="2852936"/>
            <a:ext cx="631063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02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Workshop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892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14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&amp; Start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Download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(Current version: 1.4.2)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2200" dirty="0" smtClean="0">
                <a:solidFill>
                  <a:schemeClr val="tx1"/>
                </a:solidFill>
                <a:hlinkClick r:id="rId3"/>
              </a:rPr>
              <a:t>www.elasticsearch.com/downloads</a:t>
            </a: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Unzip &amp; Modify “</a:t>
            </a:r>
            <a:r>
              <a:rPr lang="en-US" sz="2400" dirty="0" err="1" smtClean="0">
                <a:solidFill>
                  <a:schemeClr val="tx1"/>
                </a:solidFill>
              </a:rPr>
              <a:t>elasticsearch.yml</a:t>
            </a:r>
            <a:r>
              <a:rPr lang="en-US" sz="24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0070C0"/>
                </a:solidFill>
              </a:rPr>
              <a:t>cluster.name</a:t>
            </a:r>
            <a:r>
              <a:rPr lang="en-US" sz="2200" dirty="0" smtClean="0">
                <a:solidFill>
                  <a:schemeClr val="tx1"/>
                </a:solidFill>
              </a:rPr>
              <a:t>: {</a:t>
            </a:r>
            <a:r>
              <a:rPr lang="en-US" sz="2200" dirty="0" err="1" smtClean="0">
                <a:solidFill>
                  <a:srgbClr val="FFC000"/>
                </a:solidFill>
              </a:rPr>
              <a:t>your_searchcluster_name</a:t>
            </a:r>
            <a:r>
              <a:rPr lang="en-US" sz="2200" dirty="0" smtClean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0070C0"/>
                </a:solidFill>
              </a:rPr>
              <a:t>node.name</a:t>
            </a:r>
            <a:r>
              <a:rPr lang="en-US" sz="2200" dirty="0" smtClean="0">
                <a:solidFill>
                  <a:schemeClr val="tx1"/>
                </a:solidFill>
              </a:rPr>
              <a:t>: {</a:t>
            </a:r>
            <a:r>
              <a:rPr lang="en-US" sz="2200" dirty="0" err="1" smtClean="0">
                <a:solidFill>
                  <a:srgbClr val="FFC000"/>
                </a:solidFill>
              </a:rPr>
              <a:t>your_cluster_node_name</a:t>
            </a:r>
            <a:r>
              <a:rPr lang="en-US" sz="2200" dirty="0" smtClean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err="1" smtClean="0">
                <a:solidFill>
                  <a:srgbClr val="0070C0"/>
                </a:solidFill>
              </a:rPr>
              <a:t>http.cors.enabled</a:t>
            </a:r>
            <a:r>
              <a:rPr lang="en-US" sz="2200" dirty="0" smtClean="0">
                <a:solidFill>
                  <a:schemeClr val="tx1"/>
                </a:solidFill>
              </a:rPr>
              <a:t>: </a:t>
            </a:r>
            <a:r>
              <a:rPr lang="en-US" sz="2200" dirty="0" smtClean="0">
                <a:solidFill>
                  <a:srgbClr val="FF6699"/>
                </a:solidFill>
              </a:rPr>
              <a:t>true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Use command console to run: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FF0000"/>
                </a:solidFill>
              </a:rPr>
              <a:t>bin/</a:t>
            </a:r>
            <a:r>
              <a:rPr lang="en-US" sz="2200" dirty="0" err="1" smtClean="0">
                <a:solidFill>
                  <a:srgbClr val="FF0000"/>
                </a:solidFill>
              </a:rPr>
              <a:t>elasticsearch</a:t>
            </a:r>
            <a:r>
              <a:rPr lang="en-US" sz="2200" dirty="0" smtClean="0">
                <a:solidFill>
                  <a:schemeClr val="tx1"/>
                </a:solidFill>
              </a:rPr>
              <a:t>” on *nix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FF0000"/>
                </a:solidFill>
              </a:rPr>
              <a:t>bin/elasticsearch.bat</a:t>
            </a:r>
            <a:r>
              <a:rPr lang="en-US" sz="2200" dirty="0" smtClean="0">
                <a:solidFill>
                  <a:schemeClr val="tx1"/>
                </a:solidFill>
              </a:rPr>
              <a:t>” on Windows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825625"/>
            <a:ext cx="3456384" cy="1487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208" y="3516601"/>
            <a:ext cx="1457325" cy="1076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860" y="5273264"/>
            <a:ext cx="4869079" cy="143581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591525" y="2327445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43639" y="3760828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61577" y="4917096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201" y="3524208"/>
            <a:ext cx="2505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37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Elasticsearch</a:t>
            </a:r>
            <a:r>
              <a:rPr lang="en-US" dirty="0" smtClean="0"/>
              <a:t> Plugins (</a:t>
            </a:r>
            <a:r>
              <a:rPr lang="en-US" dirty="0" err="1" smtClean="0"/>
              <a:t>elasticsearch</a:t>
            </a:r>
            <a:r>
              <a:rPr lang="en-US" dirty="0" smtClean="0"/>
              <a:t>-head)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web front end for an </a:t>
            </a:r>
            <a:r>
              <a:rPr lang="en-US" sz="2400" dirty="0" err="1">
                <a:solidFill>
                  <a:schemeClr val="tx1"/>
                </a:solidFill>
              </a:rPr>
              <a:t>Elasticsearch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cluster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200" dirty="0" smtClean="0">
                <a:solidFill>
                  <a:schemeClr val="tx1"/>
                </a:solidFill>
                <a:hlinkClick r:id="rId3"/>
              </a:rPr>
              <a:t>github.com/mobz/elasticsearch-head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/>
            <a:endParaRPr lang="en-US" sz="22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890436"/>
            <a:ext cx="3312368" cy="181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845204"/>
            <a:ext cx="5354737" cy="18409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91744" y="5157192"/>
            <a:ext cx="2520280" cy="2239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4801718" y="3214809"/>
            <a:ext cx="2104118" cy="1190926"/>
          </a:xfrm>
          <a:prstGeom prst="wedgeRectCallout">
            <a:avLst>
              <a:gd name="adj1" fmla="val -22715"/>
              <a:gd name="adj2" fmla="val 1065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You need to have internet access, otherwise it would fail!!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02073" y="4707841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7752184" y="2564563"/>
            <a:ext cx="3888432" cy="1190926"/>
          </a:xfrm>
          <a:prstGeom prst="wedgeRectCallout">
            <a:avLst>
              <a:gd name="adj1" fmla="val -26816"/>
              <a:gd name="adj2" fmla="val 10472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Restart </a:t>
            </a:r>
            <a:r>
              <a:rPr lang="en-US" sz="1600" dirty="0" err="1" smtClean="0">
                <a:solidFill>
                  <a:schemeClr val="tx1"/>
                </a:solidFill>
              </a:rPr>
              <a:t>elasticsearch</a:t>
            </a:r>
            <a:r>
              <a:rPr lang="en-US" sz="1600" dirty="0" smtClean="0">
                <a:solidFill>
                  <a:schemeClr val="tx1"/>
                </a:solidFill>
              </a:rPr>
              <a:t> and key in below </a:t>
            </a:r>
            <a:r>
              <a:rPr lang="en-US" sz="1600" dirty="0" err="1" smtClean="0">
                <a:solidFill>
                  <a:schemeClr val="tx1"/>
                </a:solidFill>
              </a:rPr>
              <a:t>url</a:t>
            </a:r>
            <a:r>
              <a:rPr lang="en-US" sz="1600" dirty="0" smtClean="0">
                <a:solidFill>
                  <a:schemeClr val="tx1"/>
                </a:solidFill>
              </a:rPr>
              <a:t> in browser: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</a:rPr>
              <a:t>http://localhost:9200/_plugin/head/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152" y="4524576"/>
            <a:ext cx="4310475" cy="216155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7536160" y="2996952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02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RESTful</a:t>
            </a:r>
            <a:r>
              <a:rPr lang="en-US" dirty="0" smtClean="0"/>
              <a:t> interface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default use port “9200” for Http Restful interface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Let’s check if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is alive!!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305373"/>
            <a:ext cx="5152414" cy="3326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35432"/>
            <a:ext cx="4018518" cy="1617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173848"/>
            <a:ext cx="2495247" cy="4466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74432" y="4405770"/>
            <a:ext cx="2201488" cy="5629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8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TERMs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47" y="2276872"/>
            <a:ext cx="8264106" cy="31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9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72" y="2668032"/>
            <a:ext cx="3651186" cy="727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Index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“Index” is similar like “Table” in relational DB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For example, create a index named “</a:t>
            </a:r>
            <a:r>
              <a:rPr lang="en-US" sz="2200" dirty="0" err="1" smtClean="0">
                <a:solidFill>
                  <a:srgbClr val="FFC000"/>
                </a:solidFill>
              </a:rPr>
              <a:t>stackoverflow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07968" y="3016198"/>
            <a:ext cx="2514450" cy="3797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01" y="3656617"/>
            <a:ext cx="5948653" cy="314254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8904312" y="4187828"/>
            <a:ext cx="2800074" cy="1905468"/>
          </a:xfrm>
          <a:prstGeom prst="wedgeRectCallout">
            <a:avLst>
              <a:gd name="adj1" fmla="val -140354"/>
              <a:gd name="adj2" fmla="val 4404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Default setting in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Each “</a:t>
            </a:r>
            <a:r>
              <a:rPr lang="en-US" sz="2400" b="1" dirty="0" smtClean="0">
                <a:solidFill>
                  <a:srgbClr val="FF0000"/>
                </a:solidFill>
              </a:rPr>
              <a:t>Index</a:t>
            </a:r>
            <a:r>
              <a:rPr lang="en-US" dirty="0" smtClean="0">
                <a:solidFill>
                  <a:schemeClr val="tx1"/>
                </a:solidFill>
              </a:rPr>
              <a:t>” will split to </a:t>
            </a:r>
            <a:r>
              <a:rPr lang="en-US" sz="3600" b="1" dirty="0" smtClean="0">
                <a:solidFill>
                  <a:srgbClr val="FFFF00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smtClean="0">
                <a:solidFill>
                  <a:srgbClr val="FF6699"/>
                </a:solidFill>
              </a:rPr>
              <a:t>shards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has </a:t>
            </a:r>
            <a:r>
              <a:rPr lang="en-US" sz="3600" b="1" dirty="0">
                <a:solidFill>
                  <a:srgbClr val="FFFF00"/>
                </a:solidFill>
              </a:rPr>
              <a:t>1 </a:t>
            </a:r>
            <a:r>
              <a:rPr lang="en-US" sz="2400" b="1" i="1" dirty="0">
                <a:solidFill>
                  <a:srgbClr val="FF6699"/>
                </a:solidFill>
              </a:rPr>
              <a:t>replication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769" y="2744730"/>
            <a:ext cx="2495247" cy="4466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83206" y="4403556"/>
            <a:ext cx="2140986" cy="321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99800" y="5661248"/>
            <a:ext cx="3708167" cy="8948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14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Another </a:t>
            </a:r>
            <a:r>
              <a:rPr lang="en-US" dirty="0" err="1" smtClean="0"/>
              <a:t>Elasticsearch</a:t>
            </a:r>
            <a:r>
              <a:rPr lang="en-US" dirty="0" smtClean="0"/>
              <a:t> Node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Copy “elasticsearch-1.4.2” folder to “</a:t>
            </a:r>
            <a:r>
              <a:rPr lang="en-US" sz="2200" dirty="0" smtClean="0">
                <a:solidFill>
                  <a:srgbClr val="FFC000"/>
                </a:solidFill>
              </a:rPr>
              <a:t>elasticsearch-1.4.2-Node2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Modify “elasticsearch-1.4.2-Node2/</a:t>
            </a:r>
            <a:r>
              <a:rPr lang="en-US" sz="2200" dirty="0" err="1" smtClean="0">
                <a:solidFill>
                  <a:schemeClr val="tx1"/>
                </a:solidFill>
              </a:rPr>
              <a:t>config</a:t>
            </a:r>
            <a:r>
              <a:rPr lang="en-US" sz="2200" dirty="0" smtClean="0">
                <a:solidFill>
                  <a:schemeClr val="tx1"/>
                </a:solidFill>
              </a:rPr>
              <a:t>/</a:t>
            </a:r>
            <a:r>
              <a:rPr lang="en-US" sz="2200" dirty="0" err="1" smtClean="0">
                <a:solidFill>
                  <a:srgbClr val="FFC000"/>
                </a:solidFill>
              </a:rPr>
              <a:t>elasticsearch.ym</a:t>
            </a:r>
            <a:r>
              <a:rPr lang="en-US" sz="2200" dirty="0" err="1" smtClean="0">
                <a:solidFill>
                  <a:schemeClr val="tx1"/>
                </a:solidFill>
              </a:rPr>
              <a:t>l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“cluster.name: {</a:t>
            </a:r>
            <a:r>
              <a:rPr lang="en-US" dirty="0" err="1">
                <a:solidFill>
                  <a:schemeClr val="tx1"/>
                </a:solidFill>
              </a:rPr>
              <a:t>your_searchcluster_name</a:t>
            </a:r>
            <a:r>
              <a:rPr lang="en-US" dirty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“node.name: {</a:t>
            </a:r>
            <a:r>
              <a:rPr lang="en-US" dirty="0" smtClean="0">
                <a:solidFill>
                  <a:schemeClr val="tx1"/>
                </a:solidFill>
              </a:rPr>
              <a:t>your_cluster_node_name</a:t>
            </a:r>
            <a:r>
              <a:rPr lang="en-US" b="1" dirty="0" smtClean="0">
                <a:solidFill>
                  <a:srgbClr val="FF6699"/>
                </a:solidFill>
              </a:rPr>
              <a:t>-Node2</a:t>
            </a:r>
            <a:r>
              <a:rPr lang="en-US" dirty="0" smtClean="0">
                <a:solidFill>
                  <a:schemeClr val="tx1"/>
                </a:solidFill>
              </a:rPr>
              <a:t>}”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http.cors.enabled</a:t>
            </a:r>
            <a:r>
              <a:rPr lang="en-US" dirty="0">
                <a:solidFill>
                  <a:schemeClr val="tx1"/>
                </a:solidFill>
              </a:rPr>
              <a:t>: true”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transport.tcp.port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rgbClr val="FF6699"/>
                </a:solidFill>
              </a:rPr>
              <a:t>9301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http.port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rgbClr val="FF6699"/>
                </a:solidFill>
              </a:rPr>
              <a:t>9201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7680176" y="3823093"/>
            <a:ext cx="2800074" cy="1905468"/>
          </a:xfrm>
          <a:prstGeom prst="wedgeRectCallout">
            <a:avLst>
              <a:gd name="adj1" fmla="val -145899"/>
              <a:gd name="adj2" fmla="val -2567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we set different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Node on the </a:t>
            </a:r>
            <a:r>
              <a:rPr lang="en-US" dirty="0" err="1" smtClean="0">
                <a:solidFill>
                  <a:schemeClr val="tx1"/>
                </a:solidFill>
              </a:rPr>
              <a:t>sameMachine</a:t>
            </a:r>
            <a:r>
              <a:rPr lang="en-US" dirty="0" smtClean="0">
                <a:solidFill>
                  <a:schemeClr val="tx1"/>
                </a:solidFill>
              </a:rPr>
              <a:t>, then we need to </a:t>
            </a:r>
            <a:r>
              <a:rPr lang="en-US" dirty="0" err="1" smtClean="0">
                <a:solidFill>
                  <a:schemeClr val="tx1"/>
                </a:solidFill>
              </a:rPr>
              <a:t>assisgn</a:t>
            </a:r>
            <a:r>
              <a:rPr lang="en-US" dirty="0" smtClean="0">
                <a:solidFill>
                  <a:schemeClr val="tx1"/>
                </a:solidFill>
              </a:rPr>
              <a:t> different communication ports.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78" y="5213839"/>
            <a:ext cx="4258368" cy="10645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19536" y="3846564"/>
            <a:ext cx="3024336" cy="878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1412275" y="5420306"/>
            <a:ext cx="648072" cy="7200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649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1" y="2698197"/>
            <a:ext cx="7410450" cy="391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All </a:t>
            </a:r>
            <a:r>
              <a:rPr lang="en-US" dirty="0" err="1" smtClean="0"/>
              <a:t>Elasticsearch</a:t>
            </a:r>
            <a:r>
              <a:rPr lang="en-US" dirty="0"/>
              <a:t> </a:t>
            </a:r>
            <a:r>
              <a:rPr lang="en-US" dirty="0" smtClean="0"/>
              <a:t>Nodes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Use command console to start two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Nodes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904312" y="4653136"/>
            <a:ext cx="2800074" cy="1440160"/>
          </a:xfrm>
          <a:prstGeom prst="wedgeRectCallout">
            <a:avLst>
              <a:gd name="adj1" fmla="val -148364"/>
              <a:gd name="adj2" fmla="val 4766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Now we a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Cluster!</a:t>
            </a:r>
          </a:p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So </a:t>
            </a:r>
            <a:r>
              <a:rPr lang="en-US" sz="2400" b="1" i="1" dirty="0" err="1" smtClean="0">
                <a:solidFill>
                  <a:schemeClr val="tx1"/>
                </a:solidFill>
              </a:rPr>
              <a:t>so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so</a:t>
            </a:r>
            <a:r>
              <a:rPr lang="en-US" sz="2400" b="1" i="1" dirty="0" smtClean="0">
                <a:solidFill>
                  <a:schemeClr val="tx1"/>
                </a:solidFill>
              </a:rPr>
              <a:t> easy~!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17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Index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996952"/>
            <a:ext cx="7410450" cy="3286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844824"/>
            <a:ext cx="4380073" cy="864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4" y="1888232"/>
            <a:ext cx="2495247" cy="4466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42138" y="4941168"/>
            <a:ext cx="3024336" cy="878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9192344" y="4653136"/>
            <a:ext cx="2512042" cy="1440160"/>
          </a:xfrm>
          <a:prstGeom prst="wedgeRectCallout">
            <a:avLst>
              <a:gd name="adj1" fmla="val -116293"/>
              <a:gd name="adj2" fmla="val 812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sz="2400" b="1" dirty="0" smtClean="0">
                <a:solidFill>
                  <a:srgbClr val="FFC000"/>
                </a:solidFill>
              </a:rPr>
              <a:t>Index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is deleted!!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095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Document, Source code &amp; Training Video (6/6)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7560840" cy="448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https://github.com/erhwenkuo/PracticalCoding</a:t>
            </a:r>
            <a:endParaRPr sz="2800" dirty="0"/>
          </a:p>
        </p:txBody>
      </p:sp>
      <p:pic>
        <p:nvPicPr>
          <p:cNvPr id="102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16" y="2348880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474" y="2204864"/>
            <a:ext cx="6227838" cy="4536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811" y="1961528"/>
            <a:ext cx="1639775" cy="4766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2627" y="6237312"/>
            <a:ext cx="1273893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15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2996952"/>
            <a:ext cx="10226253" cy="842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a “Document” under a specific “Type”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61" y="4181603"/>
            <a:ext cx="6855417" cy="237626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8875669" y="5477010"/>
            <a:ext cx="2800074" cy="1080857"/>
          </a:xfrm>
          <a:prstGeom prst="wedgeRectCallout">
            <a:avLst>
              <a:gd name="adj1" fmla="val -75548"/>
              <a:gd name="adj2" fmla="val -2488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content of a “</a:t>
            </a:r>
            <a:r>
              <a:rPr lang="en-US" sz="2400" b="1" dirty="0" smtClean="0">
                <a:solidFill>
                  <a:srgbClr val="FFC000"/>
                </a:solidFill>
              </a:rPr>
              <a:t>Document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090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4" y="2132856"/>
            <a:ext cx="10858500" cy="4429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7618260" y="4868864"/>
            <a:ext cx="2736304" cy="1358008"/>
          </a:xfrm>
          <a:prstGeom prst="wedgeRectCallout">
            <a:avLst>
              <a:gd name="adj1" fmla="val -54706"/>
              <a:gd name="adj2" fmla="val -6989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Unber</a:t>
            </a:r>
            <a:r>
              <a:rPr lang="en-US" sz="2400" b="1" dirty="0" smtClean="0">
                <a:solidFill>
                  <a:schemeClr val="tx1"/>
                </a:solidFill>
              </a:rPr>
              <a:t> “</a:t>
            </a:r>
            <a:r>
              <a:rPr lang="en-US" sz="2400" b="1" dirty="0" smtClean="0">
                <a:solidFill>
                  <a:srgbClr val="FFC000"/>
                </a:solidFill>
              </a:rPr>
              <a:t>Browser</a:t>
            </a:r>
            <a:r>
              <a:rPr lang="en-US" sz="2400" b="1" dirty="0" smtClean="0">
                <a:solidFill>
                  <a:schemeClr val="tx1"/>
                </a:solidFill>
              </a:rPr>
              <a:t>” tab, we can search document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35760" y="3747618"/>
            <a:ext cx="7776864" cy="8569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803" y="4280103"/>
            <a:ext cx="4413999" cy="2445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3010451"/>
            <a:ext cx="10364447" cy="891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680176" y="3717032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32304" y="3717032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36560" y="3717032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8875669" y="5477010"/>
            <a:ext cx="2800074" cy="1080857"/>
          </a:xfrm>
          <a:prstGeom prst="wedgeRectCallout">
            <a:avLst>
              <a:gd name="adj1" fmla="val -94209"/>
              <a:gd name="adj2" fmla="val -415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content of a “</a:t>
            </a:r>
            <a:r>
              <a:rPr lang="en-US" sz="2400" b="1" dirty="0" smtClean="0">
                <a:solidFill>
                  <a:srgbClr val="FFC000"/>
                </a:solidFill>
              </a:rPr>
              <a:t>Document</a:t>
            </a:r>
            <a:r>
              <a:rPr lang="en-US" dirty="0" smtClean="0">
                <a:solidFill>
                  <a:schemeClr val="tx1"/>
                </a:solidFill>
              </a:rPr>
              <a:t>” return by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490" y="4280103"/>
            <a:ext cx="2290667" cy="6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87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4047521"/>
            <a:ext cx="4269934" cy="25103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996952"/>
            <a:ext cx="10226253" cy="842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5976648" y="5302694"/>
            <a:ext cx="2800074" cy="1080857"/>
          </a:xfrm>
          <a:prstGeom prst="wedgeRectCallout">
            <a:avLst>
              <a:gd name="adj1" fmla="val -121617"/>
              <a:gd name="adj2" fmla="val -71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“</a:t>
            </a:r>
            <a:r>
              <a:rPr lang="en-US" sz="2400" b="1" dirty="0" smtClean="0">
                <a:solidFill>
                  <a:srgbClr val="FFC000"/>
                </a:solidFill>
              </a:rPr>
              <a:t>version no</a:t>
            </a:r>
            <a:r>
              <a:rPr lang="en-US" dirty="0" smtClean="0">
                <a:solidFill>
                  <a:schemeClr val="tx1"/>
                </a:solidFill>
              </a:rPr>
              <a:t>.” of document is incremental if it got updated!!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140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“Document”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1698207"/>
            <a:ext cx="2495247" cy="44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81" y="3968720"/>
            <a:ext cx="8238575" cy="591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166" y="3127958"/>
            <a:ext cx="6557306" cy="567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081" y="2264911"/>
            <a:ext cx="5666456" cy="614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175" y="4963192"/>
            <a:ext cx="3102124" cy="1706168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864501" y="2800668"/>
            <a:ext cx="2016224" cy="1080857"/>
          </a:xfrm>
          <a:prstGeom prst="wedgeRectCallout">
            <a:avLst>
              <a:gd name="adj1" fmla="val 67572"/>
              <a:gd name="adj2" fmla="val 835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 Searching Scope base on URL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3330033" y="2338917"/>
            <a:ext cx="394050" cy="2221524"/>
          </a:xfrm>
          <a:prstGeom prst="lef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861538" y="4898646"/>
            <a:ext cx="5058998" cy="1554690"/>
          </a:xfrm>
          <a:prstGeom prst="wedgeRectCallout">
            <a:avLst>
              <a:gd name="adj1" fmla="val -78016"/>
              <a:gd name="adj2" fmla="val 1216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has very rich Search/Query DSL for document searching. Check below URL for details:</a:t>
            </a:r>
          </a:p>
          <a:p>
            <a:pPr algn="ctr"/>
            <a:r>
              <a:rPr lang="en-US" sz="2000" b="1" i="1" dirty="0">
                <a:solidFill>
                  <a:srgbClr val="FFC000"/>
                </a:solidFill>
              </a:rPr>
              <a:t>http://www.elasticsearch.org/guide/en/elasticsearch/reference/current/query-dsl.html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http://www.elasticsearch.org/guide/en/elasticsearch/reference/current/query-dsl.html</a:t>
            </a:r>
          </a:p>
        </p:txBody>
      </p:sp>
    </p:spTree>
    <p:extLst>
      <p:ext uri="{BB962C8B-B14F-4D97-AF65-F5344CB8AC3E}">
        <p14:creationId xmlns:p14="http://schemas.microsoft.com/office/powerpoint/2010/main" val="2961303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684802"/>
            <a:ext cx="6016677" cy="5112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Result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8405416" y="2132856"/>
            <a:ext cx="3618838" cy="1554690"/>
          </a:xfrm>
          <a:prstGeom prst="wedgeRectCallout">
            <a:avLst>
              <a:gd name="adj1" fmla="val -58614"/>
              <a:gd name="adj2" fmla="val 3107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documents which hits the searching query will be located under “</a:t>
            </a:r>
            <a:r>
              <a:rPr lang="en-US" sz="2400" b="1" dirty="0" smtClean="0">
                <a:solidFill>
                  <a:srgbClr val="FFC000"/>
                </a:solidFill>
              </a:rPr>
              <a:t>hits/hits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2000" b="1" i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15681" y="3053050"/>
            <a:ext cx="4896544" cy="27522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333891" y="4725144"/>
            <a:ext cx="2185508" cy="1554690"/>
          </a:xfrm>
          <a:prstGeom prst="wedgeRectCallout">
            <a:avLst>
              <a:gd name="adj1" fmla="val 67375"/>
              <a:gd name="adj2" fmla="val 6343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long it takes to calculate the result (in </a:t>
            </a:r>
            <a:r>
              <a:rPr lang="en-US" sz="2400" b="1" dirty="0" err="1" smtClean="0">
                <a:solidFill>
                  <a:srgbClr val="FFC000"/>
                </a:solidFill>
              </a:rPr>
              <a:t>milli</a:t>
            </a:r>
            <a:r>
              <a:rPr lang="en-US" sz="2400" b="1" dirty="0" smtClean="0">
                <a:solidFill>
                  <a:srgbClr val="FFC000"/>
                </a:solidFill>
              </a:rPr>
              <a:t>-seconds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sz="2000" b="1" i="1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9656" y="6453337"/>
            <a:ext cx="720080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59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3037822"/>
            <a:ext cx="9970186" cy="823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23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in action using </a:t>
            </a:r>
            <a:r>
              <a:rPr lang="en-US" dirty="0" err="1"/>
              <a:t>Stackoverflow</a:t>
            </a:r>
            <a:r>
              <a:rPr lang="en-US" dirty="0"/>
              <a:t> </a:t>
            </a:r>
            <a:r>
              <a:rPr lang="en-US" dirty="0" err="1"/>
              <a:t>Datadump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901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206944"/>
            <a:ext cx="2808312" cy="6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873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60" y="3230431"/>
            <a:ext cx="5985638" cy="336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Elasticsearch</a:t>
            </a:r>
            <a:r>
              <a:rPr lang="en-US" dirty="0" smtClean="0"/>
              <a:t> C# Client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94015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“</a:t>
            </a:r>
            <a:r>
              <a:rPr lang="en-US" b="1" dirty="0" err="1" smtClean="0">
                <a:solidFill>
                  <a:srgbClr val="FF0000"/>
                </a:solidFill>
              </a:rPr>
              <a:t>StackExchange.Redis</a:t>
            </a:r>
            <a:r>
              <a:rPr lang="en-US" dirty="0" smtClean="0"/>
              <a:t>” (C# </a:t>
            </a:r>
            <a:r>
              <a:rPr lang="en-US" dirty="0" err="1" smtClean="0"/>
              <a:t>redis</a:t>
            </a:r>
            <a:r>
              <a:rPr lang="en-US" dirty="0" smtClean="0"/>
              <a:t> client)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959334" y="4267944"/>
            <a:ext cx="720080" cy="117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87688" y="3717032"/>
            <a:ext cx="2183547" cy="550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3832076"/>
            <a:ext cx="2975174" cy="1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93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(</a:t>
            </a:r>
            <a:r>
              <a:rPr lang="en-US" dirty="0" err="1" smtClean="0"/>
              <a:t>Elasticsearch</a:t>
            </a:r>
            <a:r>
              <a:rPr lang="en-US" dirty="0" smtClean="0"/>
              <a:t> C# client)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NEST provides very friendly C# interfaces to interact with </a:t>
            </a:r>
            <a:r>
              <a:rPr lang="en-US" sz="2200" dirty="0" err="1" smtClean="0">
                <a:solidFill>
                  <a:schemeClr val="tx1"/>
                </a:solidFill>
              </a:rPr>
              <a:t>Elasticseach</a:t>
            </a:r>
            <a:r>
              <a:rPr lang="en-US" sz="2200" dirty="0" smtClean="0">
                <a:solidFill>
                  <a:schemeClr val="tx1"/>
                </a:solidFill>
              </a:rPr>
              <a:t>, also there are many sample codes in its web site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http://nest.azurewebsites.net/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04" y="3295553"/>
            <a:ext cx="4680520" cy="33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333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Training Session Document, Source code &amp; Training Video (5/6)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43672" y="1934522"/>
            <a:ext cx="604867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https://www.youtube.com/watch?v=AjEG65JTKKU</a:t>
            </a:r>
            <a:endParaRPr sz="2800" dirty="0"/>
          </a:p>
        </p:txBody>
      </p:sp>
      <p:pic>
        <p:nvPicPr>
          <p:cNvPr id="8" name="Picture 4" descr="http://upload.wikimedia.org/wikipedia/commons/thumb/4/40/Youtube_icon.svg/256px-Youtube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39722"/>
            <a:ext cx="1085744" cy="1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FPSuMHHKekso92wigCqSU6YehSje5aNQFaYw6SBaTaIv_Uv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524595"/>
            <a:ext cx="3744416" cy="10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3143672" y="4725144"/>
            <a:ext cx="6048672" cy="4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http://www.slideshare.net/erhwenkuo/04-integrate-entityframework</a:t>
            </a:r>
          </a:p>
        </p:txBody>
      </p:sp>
    </p:spTree>
    <p:extLst>
      <p:ext uri="{BB962C8B-B14F-4D97-AF65-F5344CB8AC3E}">
        <p14:creationId xmlns:p14="http://schemas.microsoft.com/office/powerpoint/2010/main" val="30059816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r>
              <a:rPr lang="en-US" dirty="0" err="1" smtClean="0"/>
              <a:t>Datadump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914400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Stackoverflow</a:t>
            </a:r>
            <a:r>
              <a:rPr lang="en-US" dirty="0" smtClean="0"/>
              <a:t> periodically dump their data for public study use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archive.org/details/stackexchange</a:t>
            </a:r>
            <a:endParaRPr lang="en-US" sz="2000" dirty="0" smtClean="0"/>
          </a:p>
          <a:p>
            <a:r>
              <a:rPr lang="en-US" dirty="0" smtClean="0"/>
              <a:t>For demonstration purpose, we pick a smaller dataset</a:t>
            </a:r>
          </a:p>
          <a:p>
            <a:pPr lvl="1"/>
            <a:r>
              <a:rPr lang="en-US" sz="2000" dirty="0" smtClean="0">
                <a:solidFill>
                  <a:srgbClr val="FFC000"/>
                </a:solidFill>
              </a:rPr>
              <a:t>apple.stackexchange.com.7z</a:t>
            </a:r>
            <a:r>
              <a:rPr lang="en-US" sz="2000" dirty="0" smtClean="0"/>
              <a:t> (73.7MB)</a:t>
            </a:r>
          </a:p>
          <a:p>
            <a:pPr lvl="2"/>
            <a:r>
              <a:rPr lang="en-US" dirty="0" smtClean="0"/>
              <a:t>Badges.xml</a:t>
            </a:r>
          </a:p>
          <a:p>
            <a:pPr lvl="2"/>
            <a:r>
              <a:rPr lang="en-US" dirty="0" smtClean="0"/>
              <a:t>Commenets.xml</a:t>
            </a:r>
          </a:p>
          <a:p>
            <a:pPr lvl="2"/>
            <a:r>
              <a:rPr lang="en-US" dirty="0" smtClean="0"/>
              <a:t>PostHistory.xml</a:t>
            </a:r>
          </a:p>
          <a:p>
            <a:pPr lvl="2"/>
            <a:r>
              <a:rPr lang="en-US" dirty="0" smtClean="0"/>
              <a:t>PostLinks.xml</a:t>
            </a:r>
          </a:p>
          <a:p>
            <a:pPr lvl="2"/>
            <a:r>
              <a:rPr lang="en-US" sz="2000" b="1" dirty="0" smtClean="0">
                <a:solidFill>
                  <a:srgbClr val="FF0000"/>
                </a:solidFill>
              </a:rPr>
              <a:t>Posts.xml </a:t>
            </a:r>
            <a:r>
              <a:rPr lang="en-US" dirty="0" smtClean="0"/>
              <a:t>(</a:t>
            </a:r>
            <a:r>
              <a:rPr lang="en-US" sz="1800" b="1" dirty="0" smtClean="0">
                <a:solidFill>
                  <a:srgbClr val="00B0F0"/>
                </a:solidFill>
              </a:rPr>
              <a:t>116,071</a:t>
            </a:r>
            <a:r>
              <a:rPr lang="en-US" sz="1800" dirty="0" smtClean="0"/>
              <a:t> </a:t>
            </a:r>
            <a:r>
              <a:rPr lang="en-US" dirty="0" smtClean="0"/>
              <a:t>records)</a:t>
            </a:r>
          </a:p>
          <a:p>
            <a:pPr lvl="2"/>
            <a:r>
              <a:rPr lang="en-US" dirty="0" smtClean="0"/>
              <a:t>Tags.xml</a:t>
            </a:r>
          </a:p>
          <a:p>
            <a:pPr lvl="2"/>
            <a:r>
              <a:rPr lang="en-US" dirty="0" smtClean="0"/>
              <a:t>Users.xml</a:t>
            </a:r>
          </a:p>
          <a:p>
            <a:pPr lvl="2"/>
            <a:r>
              <a:rPr lang="en-US" dirty="0" smtClean="0"/>
              <a:t>Votes.xml</a:t>
            </a:r>
          </a:p>
          <a:p>
            <a:pPr lvl="2"/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780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Session_06_DataloadToElasticsearch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364088" cy="1202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new C# “Console” program project (“</a:t>
            </a:r>
            <a:r>
              <a:rPr lang="en-US" b="1" dirty="0" smtClean="0">
                <a:solidFill>
                  <a:srgbClr val="FF0000"/>
                </a:solidFill>
              </a:rPr>
              <a:t>Session_06_DataloadToElasticsearch</a:t>
            </a:r>
            <a:r>
              <a:rPr lang="en-US" dirty="0" smtClean="0"/>
              <a:t>”) is created to parsing data dump xml file and import into </a:t>
            </a:r>
            <a:r>
              <a:rPr lang="en-US" dirty="0" err="1" smtClean="0"/>
              <a:t>Elasticsarch</a:t>
            </a:r>
            <a:endParaRPr lang="en-US" dirty="0" smtClean="0"/>
          </a:p>
          <a:p>
            <a:r>
              <a:rPr lang="en-US" dirty="0" smtClean="0"/>
              <a:t>Open “</a:t>
            </a:r>
            <a:r>
              <a:rPr lang="en-US" dirty="0" err="1" smtClean="0">
                <a:solidFill>
                  <a:srgbClr val="FF0000"/>
                </a:solidFill>
              </a:rPr>
              <a:t>Program.cs</a:t>
            </a:r>
            <a:r>
              <a:rPr lang="en-US" dirty="0" smtClean="0"/>
              <a:t>” file and modify below:</a:t>
            </a:r>
          </a:p>
          <a:p>
            <a:pPr lvl="1"/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320" y="1866515"/>
            <a:ext cx="2819400" cy="176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72" y="3861766"/>
            <a:ext cx="7979500" cy="266429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67408" y="3832086"/>
            <a:ext cx="1944216" cy="1358008"/>
          </a:xfrm>
          <a:prstGeom prst="wedgeRectCallout">
            <a:avLst>
              <a:gd name="adj1" fmla="val 114804"/>
              <a:gd name="adj2" fmla="val 5776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Change the </a:t>
            </a:r>
            <a:r>
              <a:rPr lang="en-US" dirty="0" smtClean="0">
                <a:solidFill>
                  <a:srgbClr val="FFC000"/>
                </a:solidFill>
              </a:rPr>
              <a:t>Uri</a:t>
            </a:r>
            <a:r>
              <a:rPr lang="en-US" dirty="0" smtClean="0">
                <a:solidFill>
                  <a:schemeClr val="tx1"/>
                </a:solidFill>
              </a:rPr>
              <a:t> of your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 </a:t>
            </a:r>
            <a:r>
              <a:rPr lang="en-US" b="1" dirty="0" smtClean="0">
                <a:solidFill>
                  <a:srgbClr val="FF0000"/>
                </a:solidFill>
              </a:rPr>
              <a:t>IP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b="1" dirty="0" smtClean="0">
                <a:solidFill>
                  <a:srgbClr val="FF0000"/>
                </a:solidFill>
              </a:rPr>
              <a:t>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67408" y="5247998"/>
            <a:ext cx="1944216" cy="1358008"/>
          </a:xfrm>
          <a:prstGeom prst="wedgeRectCallout">
            <a:avLst>
              <a:gd name="adj1" fmla="val 115784"/>
              <a:gd name="adj2" fmla="val 3251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Change the </a:t>
            </a:r>
            <a:r>
              <a:rPr lang="en-US" dirty="0" err="1" smtClean="0">
                <a:solidFill>
                  <a:srgbClr val="FFC000"/>
                </a:solidFill>
              </a:rPr>
              <a:t>xmlDataFile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path to the location of data dump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447928" y="5373216"/>
            <a:ext cx="2664296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3992" y="6453336"/>
            <a:ext cx="3312368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ular Callout 15"/>
          <p:cNvSpPr/>
          <p:nvPr/>
        </p:nvSpPr>
        <p:spPr>
          <a:xfrm>
            <a:off x="9048328" y="3799543"/>
            <a:ext cx="1944216" cy="1358008"/>
          </a:xfrm>
          <a:prstGeom prst="wedgeRectCallout">
            <a:avLst>
              <a:gd name="adj1" fmla="val 7023"/>
              <a:gd name="adj2" fmla="val 6196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is the “</a:t>
            </a:r>
            <a:r>
              <a:rPr lang="en-US" b="1" dirty="0" smtClean="0">
                <a:solidFill>
                  <a:srgbClr val="FF0000"/>
                </a:solidFill>
              </a:rPr>
              <a:t>Index</a:t>
            </a:r>
            <a:r>
              <a:rPr lang="en-US" dirty="0" smtClean="0">
                <a:solidFill>
                  <a:schemeClr val="tx1"/>
                </a:solidFill>
              </a:rPr>
              <a:t>” need to be created before running this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480376" y="5589240"/>
            <a:ext cx="1440160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989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Execute “Session_06_DataloadToElasticsearch”</a:t>
            </a:r>
            <a:br>
              <a:rPr lang="en-US" dirty="0" smtClean="0"/>
            </a:br>
            <a:r>
              <a:rPr lang="en-US" dirty="0" smtClean="0"/>
              <a:t>”Program.cs”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077072"/>
            <a:ext cx="4467225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591592"/>
            <a:ext cx="5616624" cy="3914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2274801"/>
            <a:ext cx="2592288" cy="16201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4737" y="2159544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79376" y="4645326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6881" y="4213278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863752" y="2302632"/>
            <a:ext cx="1944216" cy="1358008"/>
          </a:xfrm>
          <a:prstGeom prst="wedgeRectCallout">
            <a:avLst>
              <a:gd name="adj1" fmla="val -16493"/>
              <a:gd name="adj2" fmla="val 759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spends </a:t>
            </a:r>
            <a:r>
              <a:rPr lang="en-US" sz="2000" b="1" dirty="0" smtClean="0">
                <a:solidFill>
                  <a:srgbClr val="FFC000"/>
                </a:solidFill>
              </a:rPr>
              <a:t>67 </a:t>
            </a:r>
            <a:r>
              <a:rPr lang="en-US" dirty="0" smtClean="0">
                <a:solidFill>
                  <a:schemeClr val="tx1"/>
                </a:solidFill>
              </a:rPr>
              <a:t>seconds to index </a:t>
            </a:r>
            <a:r>
              <a:rPr lang="en-US" sz="2000" b="1" dirty="0" smtClean="0">
                <a:solidFill>
                  <a:srgbClr val="FFC000"/>
                </a:solidFill>
              </a:rPr>
              <a:t>116071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records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4941" y="4213278"/>
            <a:ext cx="1535475" cy="511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800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Exploer</a:t>
            </a:r>
            <a:r>
              <a:rPr lang="en-US" dirty="0" smtClean="0"/>
              <a:t> Data via “Brower”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060848"/>
            <a:ext cx="10046717" cy="45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66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_search </a:t>
            </a:r>
            <a:r>
              <a:rPr lang="en-US" dirty="0" err="1" smtClean="0"/>
              <a:t>endpoing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7884368" cy="1202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</a:t>
            </a:r>
            <a:r>
              <a:rPr lang="en-US" dirty="0"/>
              <a:t>search with </a:t>
            </a:r>
            <a:r>
              <a:rPr lang="en-US" dirty="0" err="1"/>
              <a:t>ElasticSearch</a:t>
            </a:r>
            <a:r>
              <a:rPr lang="en-US" dirty="0"/>
              <a:t> we use the </a:t>
            </a:r>
            <a:r>
              <a:rPr lang="en-US" dirty="0" smtClean="0"/>
              <a:t>“</a:t>
            </a:r>
            <a:r>
              <a:rPr lang="en-US" sz="2800" b="1" dirty="0" smtClean="0">
                <a:solidFill>
                  <a:srgbClr val="FF0000"/>
                </a:solidFill>
              </a:rPr>
              <a:t>_search</a:t>
            </a:r>
            <a:r>
              <a:rPr lang="en-US" dirty="0" smtClean="0"/>
              <a:t>” endpoint</a:t>
            </a:r>
          </a:p>
          <a:p>
            <a:r>
              <a:rPr lang="en-US" dirty="0" smtClean="0"/>
              <a:t>We make http requests to an URL following this pattern: (“</a:t>
            </a:r>
            <a:r>
              <a:rPr lang="en-US" dirty="0" smtClean="0">
                <a:solidFill>
                  <a:srgbClr val="0070C0"/>
                </a:solidFill>
              </a:rPr>
              <a:t>index</a:t>
            </a:r>
            <a:r>
              <a:rPr lang="en-US" dirty="0" smtClean="0"/>
              <a:t>” &amp; “</a:t>
            </a:r>
            <a:r>
              <a:rPr lang="en-US" dirty="0" smtClean="0">
                <a:solidFill>
                  <a:srgbClr val="0070C0"/>
                </a:solidFill>
              </a:rPr>
              <a:t>type</a:t>
            </a:r>
            <a:r>
              <a:rPr lang="en-US" dirty="0" smtClean="0"/>
              <a:t>” are both optional)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&lt;index&gt;/&lt;type</a:t>
            </a:r>
            <a:r>
              <a:rPr lang="en-US" sz="2000" b="1" dirty="0" smtClean="0">
                <a:solidFill>
                  <a:srgbClr val="0070C0"/>
                </a:solidFill>
              </a:rPr>
              <a:t>&gt;/_search</a:t>
            </a:r>
          </a:p>
          <a:p>
            <a:r>
              <a:rPr lang="en-US" sz="2400" dirty="0" smtClean="0"/>
              <a:t>For example:</a:t>
            </a: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across all indexes and all types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3"/>
              </a:rPr>
              <a:t>http://localhost:9200/_search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across all types in the “</a:t>
            </a:r>
            <a:r>
              <a:rPr lang="en-US" b="1" dirty="0" err="1" smtClean="0">
                <a:solidFill>
                  <a:srgbClr val="FFC000"/>
                </a:solidFill>
              </a:rPr>
              <a:t>stackoverflow</a:t>
            </a:r>
            <a:r>
              <a:rPr lang="en-US" b="1" dirty="0" smtClean="0">
                <a:solidFill>
                  <a:srgbClr val="FFC000"/>
                </a:solidFill>
              </a:rPr>
              <a:t>” index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4"/>
              </a:rPr>
              <a:t>http://localhost:9200/stackoverflow/_search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explicitly for documents of type “post” within the “</a:t>
            </a:r>
            <a:r>
              <a:rPr lang="en-US" b="1" dirty="0" err="1" smtClean="0">
                <a:solidFill>
                  <a:srgbClr val="FFC000"/>
                </a:solidFill>
              </a:rPr>
              <a:t>stackoverflow</a:t>
            </a:r>
            <a:r>
              <a:rPr lang="en-US" b="1" dirty="0" smtClean="0">
                <a:solidFill>
                  <a:srgbClr val="FFC000"/>
                </a:solidFill>
              </a:rPr>
              <a:t>” index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5"/>
              </a:rPr>
              <a:t>http://localhost:9200/stackoverflow/post/_search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2"/>
            <a:endParaRPr lang="en-US" b="1" dirty="0" smtClean="0">
              <a:solidFill>
                <a:srgbClr val="0070C0"/>
              </a:solidFill>
            </a:endParaRPr>
          </a:p>
          <a:p>
            <a:pPr marL="365760" lvl="1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710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/>
              <a:t>Search request body and </a:t>
            </a:r>
            <a:r>
              <a:rPr lang="en-US" dirty="0" err="1"/>
              <a:t>ElasticSearch's</a:t>
            </a:r>
            <a:r>
              <a:rPr lang="en-US" dirty="0"/>
              <a:t> query DSL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5"/>
            <a:ext cx="9252520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elasticsearch</a:t>
            </a:r>
            <a:r>
              <a:rPr lang="en-US" dirty="0">
                <a:solidFill>
                  <a:schemeClr val="tx1"/>
                </a:solidFill>
              </a:rPr>
              <a:t> provides a full </a:t>
            </a:r>
            <a:r>
              <a:rPr lang="en-US" b="1" dirty="0">
                <a:solidFill>
                  <a:srgbClr val="FF0000"/>
                </a:solidFill>
              </a:rPr>
              <a:t>Query DSL </a:t>
            </a:r>
            <a:r>
              <a:rPr lang="en-US" dirty="0">
                <a:solidFill>
                  <a:schemeClr val="tx1"/>
                </a:solidFill>
              </a:rPr>
              <a:t>based on JSON to define </a:t>
            </a:r>
            <a:r>
              <a:rPr lang="en-US" dirty="0" smtClean="0">
                <a:solidFill>
                  <a:schemeClr val="tx1"/>
                </a:solidFill>
              </a:rPr>
              <a:t>queries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www.elasticsearch.org/guide/en/elasticsearch/reference/current/query-dsl.html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Think of it like </a:t>
            </a:r>
            <a:r>
              <a:rPr lang="en-US" dirty="0" err="1">
                <a:solidFill>
                  <a:schemeClr val="tx1"/>
                </a:solidFill>
              </a:rPr>
              <a:t>ElasticSearch's</a:t>
            </a:r>
            <a:r>
              <a:rPr lang="en-US" dirty="0">
                <a:solidFill>
                  <a:schemeClr val="tx1"/>
                </a:solidFill>
              </a:rPr>
              <a:t> equivalent of SQL for a relational </a:t>
            </a: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Query DSL contains:</a:t>
            </a:r>
          </a:p>
          <a:p>
            <a:pPr lvl="2"/>
            <a:r>
              <a:rPr lang="en-US" b="1" dirty="0" smtClean="0">
                <a:solidFill>
                  <a:srgbClr val="FFC000"/>
                </a:solidFill>
              </a:rPr>
              <a:t>Query</a:t>
            </a:r>
          </a:p>
          <a:p>
            <a:pPr lvl="2"/>
            <a:r>
              <a:rPr lang="en-US" b="1" dirty="0" smtClean="0">
                <a:solidFill>
                  <a:srgbClr val="FFC000"/>
                </a:solidFill>
              </a:rPr>
              <a:t>Filter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*** </a:t>
            </a:r>
            <a:r>
              <a:rPr lang="en-US" b="1" dirty="0" smtClean="0">
                <a:solidFill>
                  <a:srgbClr val="FF0000"/>
                </a:solidFill>
              </a:rPr>
              <a:t>Filter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are very handy since they perform an order of magnitude better than plain </a:t>
            </a:r>
            <a:r>
              <a:rPr lang="en-US" b="1" dirty="0" smtClean="0">
                <a:solidFill>
                  <a:srgbClr val="FF0000"/>
                </a:solidFill>
              </a:rPr>
              <a:t>query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since no scoring is performed and they are automatically cached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747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/>
              <a:t>Basic free text search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5"/>
            <a:ext cx="5436096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 The query DSL features a long list of different types of queries that we can </a:t>
            </a:r>
            <a:r>
              <a:rPr lang="en-US" dirty="0" smtClean="0">
                <a:solidFill>
                  <a:schemeClr val="tx1"/>
                </a:solidFill>
              </a:rPr>
              <a:t>use</a:t>
            </a:r>
          </a:p>
          <a:p>
            <a:pPr lvl="1"/>
            <a:r>
              <a:rPr lang="en-US" dirty="0"/>
              <a:t>For "ordinary" free text search we'll most likely want to use one called "</a:t>
            </a:r>
            <a:r>
              <a:rPr lang="en-US" dirty="0">
                <a:solidFill>
                  <a:srgbClr val="FF0000"/>
                </a:solidFill>
              </a:rPr>
              <a:t>query string query</a:t>
            </a:r>
            <a:r>
              <a:rPr lang="en-US" dirty="0"/>
              <a:t>".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42" y="3789040"/>
            <a:ext cx="4291462" cy="2376264"/>
          </a:xfrm>
          <a:prstGeom prst="rect">
            <a:avLst/>
          </a:prstGeom>
        </p:spPr>
      </p:pic>
      <p:pic>
        <p:nvPicPr>
          <p:cNvPr id="1026" name="Picture 2" descr="http://joelabrahamsson.com/PageFiles/669/12_search_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054" y="622114"/>
            <a:ext cx="4628972" cy="62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15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Query DSL - Filter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5"/>
            <a:ext cx="4489565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tx1"/>
                </a:solidFill>
              </a:rPr>
              <a:t>As a general rule, filters should be used instead of </a:t>
            </a:r>
            <a:r>
              <a:rPr lang="en-US" dirty="0" err="1" smtClean="0">
                <a:solidFill>
                  <a:schemeClr val="tx1"/>
                </a:solidFill>
              </a:rPr>
              <a:t>queryies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for binary yes/no searches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for queries on exact values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Filters </a:t>
            </a:r>
            <a:r>
              <a:rPr lang="en-US" dirty="0">
                <a:solidFill>
                  <a:schemeClr val="tx1"/>
                </a:solidFill>
              </a:rPr>
              <a:t>can be </a:t>
            </a:r>
            <a:r>
              <a:rPr lang="en-US" dirty="0" smtClean="0">
                <a:solidFill>
                  <a:schemeClr val="tx1"/>
                </a:solidFill>
              </a:rPr>
              <a:t>caching</a:t>
            </a:r>
            <a:r>
              <a:rPr lang="en-US" dirty="0">
                <a:solidFill>
                  <a:schemeClr val="tx1"/>
                </a:solidFill>
              </a:rPr>
              <a:t>. Caching the result of a filter does not require a lot of memory, and will cause other queries executing against the same filter (same parameters) to be blazingly fast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938535"/>
            <a:ext cx="1645757" cy="2570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938535"/>
            <a:ext cx="1396923" cy="27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509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Filter without Query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58967"/>
            <a:ext cx="4086803" cy="2246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758967"/>
            <a:ext cx="2333625" cy="42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80" y="3501008"/>
            <a:ext cx="3343275" cy="29241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608168" y="3501008"/>
            <a:ext cx="100811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60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 err="1"/>
              <a:t>Angularjs</a:t>
            </a:r>
            <a:r>
              <a:rPr lang="en-US" dirty="0"/>
              <a:t> with </a:t>
            </a:r>
            <a:r>
              <a:rPr lang="en-US" dirty="0" err="1"/>
              <a:t>Elasticsearch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3585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071519"/>
            <a:ext cx="2808312" cy="6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jaxtown.com/wp-content/uploads/2014/05/angular-featu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4725144"/>
            <a:ext cx="2952328" cy="16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867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Elasticsearch</a:t>
            </a:r>
            <a:r>
              <a:rPr lang="en-US" sz="2400" dirty="0" smtClean="0"/>
              <a:t> Introduction</a:t>
            </a:r>
          </a:p>
          <a:p>
            <a:r>
              <a:rPr lang="en-US" sz="2400" dirty="0" err="1" smtClean="0"/>
              <a:t>Elasticsearch</a:t>
            </a:r>
            <a:r>
              <a:rPr lang="en-US" sz="2400" dirty="0" smtClean="0"/>
              <a:t> Workshop</a:t>
            </a:r>
          </a:p>
          <a:p>
            <a:r>
              <a:rPr lang="en-US" sz="2400" dirty="0" err="1" smtClean="0"/>
              <a:t>Elasticsearch</a:t>
            </a:r>
            <a:r>
              <a:rPr lang="en-US" sz="2400" dirty="0" smtClean="0"/>
              <a:t> in action using </a:t>
            </a:r>
            <a:r>
              <a:rPr lang="en-US" sz="2400" dirty="0" err="1" smtClean="0"/>
              <a:t>Stackoverflow</a:t>
            </a:r>
            <a:r>
              <a:rPr lang="en-US" sz="2400" dirty="0" smtClean="0"/>
              <a:t> </a:t>
            </a:r>
            <a:r>
              <a:rPr lang="en-US" sz="2400" dirty="0" err="1" smtClean="0"/>
              <a:t>Datadump</a:t>
            </a:r>
            <a:endParaRPr lang="en-US" sz="2400" dirty="0" smtClean="0"/>
          </a:p>
          <a:p>
            <a:r>
              <a:rPr lang="en-US" sz="2400" dirty="0" smtClean="0"/>
              <a:t>Developing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with </a:t>
            </a:r>
            <a:r>
              <a:rPr lang="en-US" sz="2400" dirty="0" err="1" smtClean="0"/>
              <a:t>Elasticsearch</a:t>
            </a:r>
            <a:endParaRPr dirty="0" smtClean="0">
              <a:solidFill>
                <a:srgbClr val="FF0000"/>
              </a:solidFill>
            </a:endParaRPr>
          </a:p>
          <a:p>
            <a:r>
              <a:rPr lang="en-US" sz="2400" dirty="0" err="1" smtClean="0"/>
              <a:t>Highchart</a:t>
            </a:r>
            <a:r>
              <a:rPr lang="en-US" sz="2400" dirty="0" smtClean="0"/>
              <a:t> </a:t>
            </a:r>
            <a:r>
              <a:rPr lang="en-US" sz="2400" dirty="0"/>
              <a:t>, </a:t>
            </a:r>
            <a:r>
              <a:rPr lang="en-US" sz="2400" dirty="0" err="1"/>
              <a:t>AngularJS</a:t>
            </a:r>
            <a:r>
              <a:rPr lang="en-US" sz="2400" dirty="0"/>
              <a:t>  </a:t>
            </a:r>
            <a:r>
              <a:rPr lang="en-US" sz="2400" dirty="0" smtClean="0"/>
              <a:t>,</a:t>
            </a:r>
            <a:r>
              <a:rPr lang="en-US" sz="2400" dirty="0"/>
              <a:t>Web API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, </a:t>
            </a:r>
            <a:r>
              <a:rPr lang="en-US" sz="2400" dirty="0"/>
              <a:t>SignalR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, </a:t>
            </a:r>
            <a:r>
              <a:rPr lang="en-US" sz="2400" dirty="0" smtClean="0">
                <a:solidFill>
                  <a:schemeClr val="tx1"/>
                </a:solidFill>
              </a:rPr>
              <a:t>EF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sz="2400" dirty="0" smtClean="0"/>
              <a:t> , </a:t>
            </a:r>
            <a:r>
              <a:rPr lang="en-US" sz="2400" dirty="0" err="1" smtClean="0">
                <a:solidFill>
                  <a:schemeClr val="tx1"/>
                </a:solidFill>
              </a:rPr>
              <a:t>Redis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err="1" smtClean="0">
                <a:solidFill>
                  <a:srgbClr val="0070C0"/>
                </a:solidFill>
              </a:rPr>
              <a:t>Elasticsearch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Integration</a:t>
            </a:r>
            <a:endParaRPr lang="en-US" sz="2400" dirty="0"/>
          </a:p>
          <a:p>
            <a:pPr marL="0" indent="0"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66025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Client Library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676908"/>
            <a:ext cx="6804248" cy="96000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Go to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web site &amp; get </a:t>
            </a:r>
            <a:r>
              <a:rPr lang="en-US" sz="2400" dirty="0" err="1" smtClean="0"/>
              <a:t>javascript</a:t>
            </a:r>
            <a:r>
              <a:rPr lang="en-US" sz="2400" dirty="0"/>
              <a:t> </a:t>
            </a:r>
            <a:r>
              <a:rPr lang="en-US" sz="2400" dirty="0" smtClean="0"/>
              <a:t>client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solidFill>
                  <a:srgbClr val="FF0000"/>
                </a:solidFill>
              </a:rPr>
              <a:t>elasticsearch-js-2.4.3.zip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hlinkClick r:id="rId3"/>
              </a:rPr>
              <a:t>http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www.elasticsearch.org/guide/en/elasticsearch/client/javascript-api/current/browser-builds.html</a:t>
            </a:r>
            <a:endParaRPr lang="en-US" sz="22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Unzip and import to “</a:t>
            </a:r>
            <a:r>
              <a:rPr lang="en-US" sz="2400" dirty="0" err="1" smtClean="0"/>
              <a:t>PracticalCoding.Web</a:t>
            </a:r>
            <a:r>
              <a:rPr lang="en-US" sz="2400" dirty="0" smtClean="0"/>
              <a:t>” Project under “</a:t>
            </a:r>
            <a:r>
              <a:rPr lang="en-US" sz="2400" dirty="0" smtClean="0">
                <a:solidFill>
                  <a:srgbClr val="FFC000"/>
                </a:solidFill>
              </a:rPr>
              <a:t>/Scripts/</a:t>
            </a:r>
            <a:r>
              <a:rPr lang="en-US" sz="2400" dirty="0" err="1" smtClean="0">
                <a:solidFill>
                  <a:srgbClr val="FFC000"/>
                </a:solidFill>
              </a:rPr>
              <a:t>elasticsearch</a:t>
            </a:r>
            <a:r>
              <a:rPr lang="en-US" sz="2400" dirty="0" smtClean="0"/>
              <a:t>” folder</a:t>
            </a:r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1706624"/>
            <a:ext cx="2455181" cy="37434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32525" y="4293095"/>
            <a:ext cx="2226968" cy="1156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32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Fulltext</a:t>
            </a:r>
            <a:r>
              <a:rPr lang="en-US" dirty="0" smtClean="0"/>
              <a:t>-Search SPA Skelton</a:t>
            </a:r>
            <a:endParaRPr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1938536"/>
            <a:ext cx="810039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“</a:t>
            </a:r>
            <a:r>
              <a:rPr lang="en-US" sz="2400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_AngularWithElasticsearch</a:t>
            </a:r>
            <a:r>
              <a:rPr lang="en-US" dirty="0" smtClean="0"/>
              <a:t>” folder under “</a:t>
            </a:r>
            <a:r>
              <a:rPr lang="en-US" dirty="0" err="1" smtClean="0">
                <a:solidFill>
                  <a:srgbClr val="FF0000"/>
                </a:solidFill>
              </a:rPr>
              <a:t>MyApp</a:t>
            </a:r>
            <a:r>
              <a:rPr lang="en-US" dirty="0" smtClean="0"/>
              <a:t>”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files and subfolder according to the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140968"/>
            <a:ext cx="2893412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32" y="2924944"/>
            <a:ext cx="3710360" cy="37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69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ndex.html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43" y="2132856"/>
            <a:ext cx="5810250" cy="3476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7807" y="4005064"/>
            <a:ext cx="504056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7536160" y="2137761"/>
            <a:ext cx="2800074" cy="1080857"/>
          </a:xfrm>
          <a:prstGeom prst="wedgeRectCallout">
            <a:avLst>
              <a:gd name="adj1" fmla="val -78304"/>
              <a:gd name="adj2" fmla="val 12261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angular-sanitize.js</a:t>
            </a:r>
            <a:r>
              <a:rPr lang="en-US" dirty="0" smtClean="0">
                <a:solidFill>
                  <a:schemeClr val="tx1"/>
                </a:solidFill>
              </a:rPr>
              <a:t>” is used to handle “html content” showing on UI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760296" y="3330739"/>
            <a:ext cx="2800074" cy="1322397"/>
          </a:xfrm>
          <a:prstGeom prst="wedgeRectCallout">
            <a:avLst>
              <a:gd name="adj1" fmla="val -108734"/>
              <a:gd name="adj2" fmla="val 226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ui-bootstrap-tpls-.js</a:t>
            </a:r>
            <a:r>
              <a:rPr lang="en-US" dirty="0" smtClean="0">
                <a:solidFill>
                  <a:schemeClr val="tx1"/>
                </a:solidFill>
              </a:rPr>
              <a:t>” is used to show &amp; control “pagination”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3551" y="4509120"/>
            <a:ext cx="5238441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8760296" y="4937720"/>
            <a:ext cx="2800074" cy="1322397"/>
          </a:xfrm>
          <a:prstGeom prst="wedgeRectCallout">
            <a:avLst>
              <a:gd name="adj1" fmla="val -103168"/>
              <a:gd name="adj2" fmla="val -6063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elasticsearch.angular.js</a:t>
            </a:r>
            <a:r>
              <a:rPr lang="en-US" dirty="0" smtClean="0">
                <a:solidFill>
                  <a:schemeClr val="tx1"/>
                </a:solidFill>
              </a:rPr>
              <a:t>” is used to connect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&amp; submit query command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40416" y="1600200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772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64904"/>
            <a:ext cx="4743393" cy="2667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factories.js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3071663" y="4005064"/>
            <a:ext cx="2160241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6107864" y="4691847"/>
            <a:ext cx="2473075" cy="1080857"/>
          </a:xfrm>
          <a:prstGeom prst="wedgeRectCallout">
            <a:avLst>
              <a:gd name="adj1" fmla="val -90069"/>
              <a:gd name="adj2" fmla="val -7446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define our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 host IPs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40416" y="1412776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6456040" y="3464635"/>
            <a:ext cx="2473075" cy="1080857"/>
          </a:xfrm>
          <a:prstGeom prst="wedgeRectCallout">
            <a:avLst>
              <a:gd name="adj1" fmla="val -149312"/>
              <a:gd name="adj2" fmla="val -2831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“</a:t>
            </a:r>
            <a:r>
              <a:rPr lang="en-US" dirty="0" err="1" smtClean="0">
                <a:solidFill>
                  <a:srgbClr val="FF0000"/>
                </a:solidFill>
              </a:rPr>
              <a:t>esFactory</a:t>
            </a:r>
            <a:r>
              <a:rPr lang="en-US" dirty="0" smtClean="0">
                <a:solidFill>
                  <a:schemeClr val="tx1"/>
                </a:solidFill>
              </a:rPr>
              <a:t>” to connect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clusters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106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564904"/>
            <a:ext cx="9785387" cy="3026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351584" y="4293096"/>
            <a:ext cx="4752528" cy="1125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8228120" y="4877795"/>
            <a:ext cx="2473075" cy="1080857"/>
          </a:xfrm>
          <a:prstGeom prst="wedgeRectCallout">
            <a:avLst>
              <a:gd name="adj1" fmla="val -93010"/>
              <a:gd name="adj2" fmla="val -4369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define our routing, UI template &amp; controller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019928" y="1124744"/>
            <a:ext cx="4762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01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(1)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10" y="2541612"/>
            <a:ext cx="8972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48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(2)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9" y="2060848"/>
            <a:ext cx="9220200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4744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(2)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9" y="2060848"/>
            <a:ext cx="9220200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625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controllers.js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56440" y="1268760"/>
            <a:ext cx="7920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844824"/>
            <a:ext cx="4848225" cy="377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1844824"/>
            <a:ext cx="58483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47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Fulltext</a:t>
            </a:r>
            <a:r>
              <a:rPr lang="en-US" dirty="0" smtClean="0"/>
              <a:t>-Search Demo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10275644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sz="24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_AngularWithElasticsearch/index.html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445768"/>
            <a:ext cx="1952625" cy="1590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797" y="2708920"/>
            <a:ext cx="4536504" cy="39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77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Introduction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70892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83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Highchart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/>
              <a:t>AngularJS</a:t>
            </a:r>
            <a:r>
              <a:rPr lang="en-US" dirty="0"/>
              <a:t>  ,Web API</a:t>
            </a:r>
            <a:r>
              <a:rPr lang="en-US" sz="4000" dirty="0"/>
              <a:t>2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smtClean="0"/>
              <a:t>SignalR</a:t>
            </a:r>
            <a:r>
              <a:rPr lang="en-US" sz="4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 +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Elasticsearch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52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Entity Framework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0841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Copy </a:t>
            </a:r>
            <a:r>
              <a:rPr lang="en-US" sz="2800" dirty="0" smtClean="0"/>
              <a:t>“</a:t>
            </a:r>
            <a:r>
              <a:rPr lang="en-US" sz="2800" dirty="0">
                <a:solidFill>
                  <a:srgbClr val="0070C0"/>
                </a:solidFill>
              </a:rPr>
              <a:t>10_IntegrationWithRedis </a:t>
            </a:r>
            <a:r>
              <a:rPr lang="en-US" sz="2800" dirty="0" smtClean="0"/>
              <a:t>” </a:t>
            </a:r>
            <a:r>
              <a:rPr lang="en-US" sz="2800" dirty="0" smtClean="0"/>
              <a:t>to “</a:t>
            </a:r>
            <a:r>
              <a:rPr lang="en-US" sz="2800" dirty="0" smtClean="0">
                <a:solidFill>
                  <a:srgbClr val="FF0000"/>
                </a:solidFill>
              </a:rPr>
              <a:t>12_IntegrationWithElasticsearch</a:t>
            </a:r>
            <a:r>
              <a:rPr lang="en-US" sz="2800" dirty="0" smtClean="0"/>
              <a:t> 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9971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45232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</a:t>
            </a:r>
            <a:r>
              <a:rPr lang="en-US" dirty="0" err="1" smtClean="0"/>
              <a:t>ElasticDashboardRepo.cs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52412"/>
            <a:ext cx="2943225" cy="15525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52384" y="1268760"/>
            <a:ext cx="194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26716"/>
            <a:ext cx="4118079" cy="4032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2026716"/>
            <a:ext cx="3558853" cy="42105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351" y="3147640"/>
            <a:ext cx="3619081" cy="308967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8616280" y="2127692"/>
            <a:ext cx="2592288" cy="737989"/>
          </a:xfrm>
          <a:prstGeom prst="wedgeRectCallout">
            <a:avLst>
              <a:gd name="adj1" fmla="val -27613"/>
              <a:gd name="adj2" fmla="val 8963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Control Unique ID generation and management via </a:t>
            </a:r>
            <a:r>
              <a:rPr lang="en-US" sz="1600" b="1" dirty="0" err="1" smtClean="0">
                <a:solidFill>
                  <a:srgbClr val="FFC000"/>
                </a:solidFill>
              </a:rPr>
              <a:t>Redis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78351" y="3212977"/>
            <a:ext cx="3619081" cy="1277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626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653914"/>
            <a:ext cx="4229100" cy="2657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600200"/>
            <a:ext cx="5867705" cy="5196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Chartdatas</a:t>
            </a:r>
            <a:r>
              <a:rPr lang="en-US" dirty="0" smtClean="0"/>
              <a:t> (</a:t>
            </a:r>
            <a:r>
              <a:rPr lang="en-US" dirty="0" err="1" smtClean="0"/>
              <a:t>Global.asax.cs</a:t>
            </a:r>
            <a:r>
              <a:rPr lang="en-US" dirty="0" smtClean="0"/>
              <a:t>)</a:t>
            </a:r>
            <a:endParaRPr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43472" y="4149080"/>
            <a:ext cx="20882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816080" y="5301209"/>
            <a:ext cx="2808312" cy="216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2420888"/>
            <a:ext cx="460851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917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132856"/>
            <a:ext cx="5305425" cy="3933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</a:t>
            </a:r>
            <a:r>
              <a:rPr lang="en-US" dirty="0" smtClean="0"/>
              <a:t>“</a:t>
            </a:r>
            <a:r>
              <a:rPr lang="en-US" dirty="0" err="1" smtClean="0"/>
              <a:t>RedisDashboardRepo</a:t>
            </a:r>
            <a:r>
              <a:rPr lang="en-US" dirty="0"/>
              <a:t>” </a:t>
            </a:r>
            <a:r>
              <a:rPr lang="en-US" dirty="0" smtClean="0"/>
              <a:t>to </a:t>
            </a:r>
            <a:r>
              <a:rPr lang="en-US" dirty="0" smtClean="0"/>
              <a:t>“</a:t>
            </a:r>
            <a:r>
              <a:rPr lang="en-US" dirty="0" err="1" smtClean="0"/>
              <a:t>ElasticsearchDashboardRepo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600200"/>
            <a:ext cx="10188624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</a:t>
            </a:r>
            <a:r>
              <a:rPr lang="en-US" dirty="0" smtClean="0"/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RedisDashboardController.cs</a:t>
            </a:r>
            <a:r>
              <a:rPr lang="en-US" dirty="0" smtClean="0"/>
              <a:t>” to </a:t>
            </a:r>
            <a:r>
              <a:rPr lang="en-US" dirty="0" smtClean="0"/>
              <a:t>“</a:t>
            </a:r>
            <a:r>
              <a:rPr lang="en-US" dirty="0" err="1" smtClean="0">
                <a:solidFill>
                  <a:srgbClr val="FF0000"/>
                </a:solidFill>
              </a:rPr>
              <a:t>ElasticsearchDashboardController.cs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8616280" y="5229200"/>
            <a:ext cx="2287905" cy="1142546"/>
          </a:xfrm>
          <a:prstGeom prst="wedgeRectCallout">
            <a:avLst>
              <a:gd name="adj1" fmla="val -78051"/>
              <a:gd name="adj2" fmla="val -45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Switch our Repository from </a:t>
            </a:r>
            <a:r>
              <a:rPr lang="en-US" sz="1600" dirty="0" smtClean="0">
                <a:solidFill>
                  <a:schemeClr val="tx1"/>
                </a:solidFill>
              </a:rPr>
              <a:t>“</a:t>
            </a:r>
            <a:r>
              <a:rPr lang="en-US" sz="2000" b="1" dirty="0" err="1" smtClean="0">
                <a:solidFill>
                  <a:schemeClr val="tx1"/>
                </a:solidFill>
              </a:rPr>
              <a:t>Redis</a:t>
            </a:r>
            <a:r>
              <a:rPr lang="en-US" sz="1600" dirty="0" smtClean="0">
                <a:solidFill>
                  <a:schemeClr val="tx1"/>
                </a:solidFill>
              </a:rPr>
              <a:t>” </a:t>
            </a:r>
            <a:r>
              <a:rPr lang="en-US" sz="1600" dirty="0" smtClean="0">
                <a:solidFill>
                  <a:schemeClr val="tx1"/>
                </a:solidFill>
              </a:rPr>
              <a:t>to </a:t>
            </a:r>
            <a:r>
              <a:rPr lang="en-US" sz="1600" dirty="0" smtClean="0">
                <a:solidFill>
                  <a:schemeClr val="tx1"/>
                </a:solidFill>
              </a:rPr>
              <a:t>“</a:t>
            </a:r>
            <a:r>
              <a:rPr lang="en-US" sz="2000" b="1" dirty="0" err="1" smtClean="0">
                <a:solidFill>
                  <a:srgbClr val="FFC000"/>
                </a:solidFill>
              </a:rPr>
              <a:t>Elasticsearch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3150" y="5351512"/>
            <a:ext cx="4073050" cy="525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127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747150"/>
            <a:ext cx="5705475" cy="3895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Modify Our Angular “</a:t>
            </a:r>
            <a:r>
              <a:rPr lang="en-US" dirty="0" err="1" smtClean="0"/>
              <a:t>ChartDataFactory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Switch angular $http communication end point to our new </a:t>
            </a:r>
            <a:r>
              <a:rPr lang="en-US" dirty="0" err="1" smtClean="0"/>
              <a:t>WebAPI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 smtClean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49403" y="2260848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Before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156181" y="2260848"/>
            <a:ext cx="803915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After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3" y="2747150"/>
            <a:ext cx="5695950" cy="39147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271464" y="5118115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04112" y="5085184"/>
            <a:ext cx="26642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290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Elasticsearch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12_IntegrationWithElasticsearch/index.html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 smtClean="0"/>
              <a:t>Multi-Browser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00B0F0"/>
                </a:solidFill>
              </a:rPr>
              <a:t>see charts reflect changes whenever C/U/D operations occurred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02" y="3843694"/>
            <a:ext cx="3226321" cy="1938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95337"/>
            <a:ext cx="3696271" cy="286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3364356"/>
            <a:ext cx="2095895" cy="28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53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423592" y="1676908"/>
            <a:ext cx="6696744" cy="451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</a:t>
            </a:r>
            <a:r>
              <a:rPr lang="en-US" sz="2800" dirty="0" smtClean="0"/>
              <a:t>://www.elasticsearch.com/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492896"/>
            <a:ext cx="5498579" cy="4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62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using </a:t>
            </a:r>
            <a:r>
              <a:rPr lang="en-US" dirty="0" err="1" smtClean="0"/>
              <a:t>elasticsearch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4"/>
            <a:ext cx="7236296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GitHub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GitHub</a:t>
            </a:r>
            <a:r>
              <a:rPr lang="en-US" sz="2200" dirty="0">
                <a:solidFill>
                  <a:schemeClr val="tx1"/>
                </a:solidFill>
              </a:rPr>
              <a:t> uses </a:t>
            </a:r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robust </a:t>
            </a:r>
            <a:r>
              <a:rPr lang="en-US" sz="2200" dirty="0" err="1">
                <a:solidFill>
                  <a:schemeClr val="tx1"/>
                </a:solidFill>
              </a:rPr>
              <a:t>sharding</a:t>
            </a:r>
            <a:r>
              <a:rPr lang="en-US" sz="2200" dirty="0">
                <a:solidFill>
                  <a:schemeClr val="tx1"/>
                </a:solidFill>
              </a:rPr>
              <a:t> and advanced queries to serve up search across data in </a:t>
            </a:r>
            <a:r>
              <a:rPr lang="en-US" sz="2200" dirty="0">
                <a:solidFill>
                  <a:srgbClr val="FF0000"/>
                </a:solidFill>
              </a:rPr>
              <a:t>4 million </a:t>
            </a:r>
            <a:r>
              <a:rPr lang="en-US" sz="2200" dirty="0">
                <a:solidFill>
                  <a:schemeClr val="tx1"/>
                </a:solidFill>
              </a:rPr>
              <a:t>users’ code </a:t>
            </a:r>
            <a:r>
              <a:rPr lang="en-US" sz="2200" dirty="0" smtClean="0">
                <a:solidFill>
                  <a:schemeClr val="tx1"/>
                </a:solidFill>
              </a:rPr>
              <a:t>repositories.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GitHub</a:t>
            </a:r>
            <a:r>
              <a:rPr lang="en-US" sz="2200" dirty="0">
                <a:solidFill>
                  <a:schemeClr val="tx1"/>
                </a:solidFill>
              </a:rPr>
              <a:t> uses </a:t>
            </a:r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routing parameter </a:t>
            </a:r>
            <a:r>
              <a:rPr lang="en-US" sz="2200" dirty="0">
                <a:solidFill>
                  <a:schemeClr val="tx1"/>
                </a:solidFill>
              </a:rPr>
              <a:t>and flexible </a:t>
            </a:r>
            <a:r>
              <a:rPr lang="en-US" sz="2200" dirty="0" err="1">
                <a:solidFill>
                  <a:srgbClr val="FFC000"/>
                </a:solidFill>
              </a:rPr>
              <a:t>sharding</a:t>
            </a:r>
            <a:r>
              <a:rPr lang="en-US" sz="2200" dirty="0">
                <a:solidFill>
                  <a:srgbClr val="FFC000"/>
                </a:solidFill>
              </a:rPr>
              <a:t> schemes </a:t>
            </a:r>
            <a:r>
              <a:rPr lang="en-US" sz="2200" dirty="0">
                <a:solidFill>
                  <a:schemeClr val="tx1"/>
                </a:solidFill>
              </a:rPr>
              <a:t>to perform searches within a single repository on a single shard, doubling the speed at which results are served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400" dirty="0" err="1"/>
              <a:t>GitHub</a:t>
            </a:r>
            <a:r>
              <a:rPr lang="en-US" sz="2400" dirty="0"/>
              <a:t> uses </a:t>
            </a:r>
            <a:r>
              <a:rPr lang="en-US" sz="2400" dirty="0" err="1"/>
              <a:t>Elasticsearch’s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histogram facet </a:t>
            </a:r>
            <a:r>
              <a:rPr lang="en-US" sz="2400" dirty="0"/>
              <a:t>queries, as well as other </a:t>
            </a:r>
            <a:r>
              <a:rPr lang="en-US" sz="2400" dirty="0" err="1"/>
              <a:t>Elasticsearch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analytic queries</a:t>
            </a:r>
            <a:r>
              <a:rPr lang="en-US" sz="2400" dirty="0"/>
              <a:t>, to monitor their internal infrastructure for abuse, bugs and more</a:t>
            </a:r>
            <a:r>
              <a:rPr lang="en-US" sz="2400" dirty="0" smtClean="0"/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2117501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284984"/>
            <a:ext cx="4116228" cy="25908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92344" y="4005064"/>
            <a:ext cx="2736304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using </a:t>
            </a:r>
            <a:r>
              <a:rPr lang="en-US" dirty="0" err="1" smtClean="0"/>
              <a:t>elasticsearch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4"/>
            <a:ext cx="7236296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Wikipedia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reference manual and contribution documentation promised an easy start and pleasant time getting changes </a:t>
            </a:r>
            <a:r>
              <a:rPr lang="en-US" sz="2200" dirty="0" smtClean="0">
                <a:solidFill>
                  <a:schemeClr val="tx1"/>
                </a:solidFill>
              </a:rPr>
              <a:t>upstream </a:t>
            </a:r>
            <a:r>
              <a:rPr lang="en-US" sz="2200" dirty="0">
                <a:solidFill>
                  <a:schemeClr val="tx1"/>
                </a:solidFill>
              </a:rPr>
              <a:t>when needed to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super expressive </a:t>
            </a:r>
            <a:r>
              <a:rPr lang="en-US" sz="2200" dirty="0">
                <a:solidFill>
                  <a:srgbClr val="FFC000"/>
                </a:solidFill>
              </a:rPr>
              <a:t>search API</a:t>
            </a:r>
            <a:r>
              <a:rPr lang="en-US" sz="2200" dirty="0">
                <a:solidFill>
                  <a:schemeClr val="tx1"/>
                </a:solidFill>
              </a:rPr>
              <a:t> lets Wikimedia search any way needed and gives the company confidence that it can be expanded, including via expressive ad-hoc queries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index maintenance API lets Wikimedia maintain the index right from its </a:t>
            </a:r>
            <a:r>
              <a:rPr lang="en-US" sz="2200" dirty="0" err="1">
                <a:solidFill>
                  <a:schemeClr val="tx1"/>
                </a:solidFill>
              </a:rPr>
              <a:t>MediaWiki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extension</a:t>
            </a:r>
          </a:p>
        </p:txBody>
      </p:sp>
      <p:pic>
        <p:nvPicPr>
          <p:cNvPr id="1028" name="Picture 4" descr="http://nairabrains.com/wp-content/uploads/2012/02/wikipedi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1830856"/>
            <a:ext cx="1224136" cy="11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3836620"/>
            <a:ext cx="3888432" cy="2753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40416" y="4458933"/>
            <a:ext cx="1800200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New wiki search Wikimedia will replace its search with Elasticsearch for beta users in February, for all users in March or Apr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284984"/>
            <a:ext cx="3435424" cy="48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78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using </a:t>
            </a:r>
            <a:r>
              <a:rPr lang="en-US" dirty="0" err="1"/>
              <a:t>elasticsearch</a:t>
            </a:r>
            <a:r>
              <a:rPr lang="en-US" dirty="0"/>
              <a:t>?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824621"/>
            <a:ext cx="4082685" cy="290058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1127449" y="2279846"/>
            <a:ext cx="3960440" cy="78990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3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machines doing search with </a:t>
            </a:r>
            <a:r>
              <a:rPr lang="en-US" sz="1800" dirty="0" err="1">
                <a:solidFill>
                  <a:srgbClr val="FF0000"/>
                </a:solidFill>
              </a:rPr>
              <a:t>ElasticSearch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3097725"/>
            <a:ext cx="3019835" cy="701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8790" y="3986533"/>
            <a:ext cx="1006403" cy="3815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5"/>
            <a:ext cx="7236296" cy="108012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stackoverflow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3284984"/>
            <a:ext cx="4566469" cy="3233467"/>
          </a:xfrm>
          <a:prstGeom prst="rect">
            <a:avLst/>
          </a:prstGeom>
        </p:spPr>
      </p:pic>
      <p:pic>
        <p:nvPicPr>
          <p:cNvPr id="2050" name="Picture 2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560739"/>
            <a:ext cx="1619673" cy="3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721286" y="4757700"/>
            <a:ext cx="4343266" cy="4714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4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1759</Words>
  <Application>Microsoft Office PowerPoint</Application>
  <PresentationFormat>Widescreen</PresentationFormat>
  <Paragraphs>283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微軟正黑體</vt:lpstr>
      <vt:lpstr>ＭＳ ゴシック</vt:lpstr>
      <vt:lpstr>Arial</vt:lpstr>
      <vt:lpstr>Candara</vt:lpstr>
      <vt:lpstr>Consolas</vt:lpstr>
      <vt:lpstr>Tech Computer 16x9</vt:lpstr>
      <vt:lpstr>AngularJS + Asp.Net Web Api,  Signalr, EF6, Redis + Elasticsearch：前後端整合篇</vt:lpstr>
      <vt:lpstr>Document, Source code &amp; Training Video (6/6)</vt:lpstr>
      <vt:lpstr>Previous Training Session Document, Source code &amp; Training Video (5/6)</vt:lpstr>
      <vt:lpstr>Agenda</vt:lpstr>
      <vt:lpstr>Elasticsearch Introduction</vt:lpstr>
      <vt:lpstr>Elasticsearch Website</vt:lpstr>
      <vt:lpstr>Who’s using elasticsearch?</vt:lpstr>
      <vt:lpstr>Who’s using elasticsearch?</vt:lpstr>
      <vt:lpstr>Who’s using elasticsearch?</vt:lpstr>
      <vt:lpstr>ElasticWho?</vt:lpstr>
      <vt:lpstr>Elasticsearch Workshop</vt:lpstr>
      <vt:lpstr>Download &amp; Start</vt:lpstr>
      <vt:lpstr>Install Elasticsearch Plugins (elasticsearch-head)</vt:lpstr>
      <vt:lpstr>RESTful interface</vt:lpstr>
      <vt:lpstr>Elasticsearch TERMs</vt:lpstr>
      <vt:lpstr>Create Index</vt:lpstr>
      <vt:lpstr>Create Another Elasticsearch Node</vt:lpstr>
      <vt:lpstr>Start All Elasticsearch Nodes</vt:lpstr>
      <vt:lpstr>Delete Index</vt:lpstr>
      <vt:lpstr>Index a “Document” under a specific “Type”</vt:lpstr>
      <vt:lpstr>Index a “Document”</vt:lpstr>
      <vt:lpstr>Get a “Document”</vt:lpstr>
      <vt:lpstr>Update a “Document”</vt:lpstr>
      <vt:lpstr>Searching “Document”</vt:lpstr>
      <vt:lpstr>Searching Result</vt:lpstr>
      <vt:lpstr>Delete a “Document”</vt:lpstr>
      <vt:lpstr>Elasticsearch in action using Stackoverflow Datadump</vt:lpstr>
      <vt:lpstr>Environment Setup – Elasticsearch C# Client</vt:lpstr>
      <vt:lpstr>NEST (Elasticsearch C# client)</vt:lpstr>
      <vt:lpstr>Stackoverflow Datadump</vt:lpstr>
      <vt:lpstr>Session_06_DataloadToElasticsearch</vt:lpstr>
      <vt:lpstr>Execute “Session_06_DataloadToElasticsearch” ”Program.cs”</vt:lpstr>
      <vt:lpstr>Exploer Data via “Brower”</vt:lpstr>
      <vt:lpstr>The _search endpoing</vt:lpstr>
      <vt:lpstr>Search request body and ElasticSearch's query DSL</vt:lpstr>
      <vt:lpstr>Basic free text search</vt:lpstr>
      <vt:lpstr>Elasticsearch Query DSL - Filter</vt:lpstr>
      <vt:lpstr>Filter without Query</vt:lpstr>
      <vt:lpstr>Developing Angularjs with Elasticsearch</vt:lpstr>
      <vt:lpstr>Elasticsearch Javascript Client Library</vt:lpstr>
      <vt:lpstr>Setup Fulltext-Search SPA Skelton</vt:lpstr>
      <vt:lpstr>index.html</vt:lpstr>
      <vt:lpstr>factories.js</vt:lpstr>
      <vt:lpstr>app.js</vt:lpstr>
      <vt:lpstr>fulltext-search.html (1)</vt:lpstr>
      <vt:lpstr>fulltext-search.html (2)</vt:lpstr>
      <vt:lpstr>fulltext-search.html (2)</vt:lpstr>
      <vt:lpstr>controllers.js</vt:lpstr>
      <vt:lpstr>Fulltext-Search Demo</vt:lpstr>
      <vt:lpstr>Highchart , AngularJS  ,Web API2 , SignalR2, Redis + Elasticsearch Integration</vt:lpstr>
      <vt:lpstr>Integration with Entity Framework</vt:lpstr>
      <vt:lpstr>Create New ElasticDashboardRepo.cs</vt:lpstr>
      <vt:lpstr>Initial Chartdatas (Global.asax.cs)</vt:lpstr>
      <vt:lpstr>Switch “RedisDashboardRepo” to “ElasticsearchDashboardRepo”</vt:lpstr>
      <vt:lpstr>Modify Our Angular “ChartDataFactory”</vt:lpstr>
      <vt:lpstr>Integration with Elasticsearch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2014-11-24T03:46:35Z</dcterms:created>
  <dcterms:modified xsi:type="dcterms:W3CDTF">2015-01-06T03:58:13Z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